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79" r:id="rId11"/>
    <p:sldId id="280" r:id="rId12"/>
    <p:sldId id="281" r:id="rId13"/>
    <p:sldId id="268" r:id="rId14"/>
    <p:sldId id="270" r:id="rId15"/>
    <p:sldId id="269" r:id="rId16"/>
    <p:sldId id="275" r:id="rId17"/>
    <p:sldId id="276" r:id="rId18"/>
  </p:sldIdLst>
  <p:sldSz cx="9144000" cy="5143500" type="screen16x9"/>
  <p:notesSz cx="6858000" cy="9144000"/>
  <p:embeddedFontLst>
    <p:embeddedFont>
      <p:font typeface="Inter Tight" panose="020B0604020202020204" charset="0"/>
      <p:regular r:id="rId20"/>
      <p:bold r:id="rId21"/>
      <p:italic r:id="rId22"/>
      <p:boldItalic r:id="rId23"/>
    </p:embeddedFont>
    <p:embeddedFont>
      <p:font typeface="Inter Tight Medium" panose="020B0604020202020204" charset="0"/>
      <p:regular r:id="rId24"/>
      <p:bold r:id="rId25"/>
      <p:italic r:id="rId26"/>
      <p:boldItalic r:id="rId27"/>
    </p:embeddedFont>
    <p:embeddedFont>
      <p:font typeface="Inter Tight SemiBold" panose="020B0604020202020204" charset="0"/>
      <p:regular r:id="rId28"/>
      <p:bold r:id="rId29"/>
      <p:italic r:id="rId30"/>
      <p:boldItalic r:id="rId31"/>
    </p:embeddedFont>
    <p:embeddedFont>
      <p:font typeface="Maven Pro" panose="020B0604020202020204" charset="0"/>
      <p:regular r:id="rId32"/>
      <p:bold r:id="rId33"/>
    </p:embeddedFont>
    <p:embeddedFont>
      <p:font typeface="Nunit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0371ef062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0371ef062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0597b40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0597b40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0371ef06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0371ef06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0371ef06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0371ef06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0371ef062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0371ef062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371ef062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0371ef062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0371ef06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0371ef06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b1c792d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b1c792d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1c792d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1c792d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1c792d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1c792d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0371ef06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0371ef06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0371ef06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0371ef06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B3C8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288E"/>
              </a:buClr>
              <a:buSzPts val="1200"/>
              <a:buFont typeface="Inter Tight SemiBold"/>
              <a:buNone/>
              <a:defRPr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  <p:pic>
        <p:nvPicPr>
          <p:cNvPr id="276" name="Google Shape;2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250" y="2916500"/>
            <a:ext cx="8687498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">
  <p:cSld name="SECTION_HEADER_1_1">
    <p:bg>
      <p:bgPr>
        <a:solidFill>
          <a:srgbClr val="00288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2">
            <a:alphaModFix/>
          </a:blip>
          <a:srcRect l="20974" t="-39109" r="1343" b="61433"/>
          <a:stretch/>
        </p:blipFill>
        <p:spPr>
          <a:xfrm>
            <a:off x="0" y="25"/>
            <a:ext cx="9143997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3C8FF"/>
              </a:buClr>
              <a:buSzPts val="1200"/>
              <a:buFont typeface="Inter Tight SemiBold"/>
              <a:buNone/>
              <a:defRPr sz="1200">
                <a:solidFill>
                  <a:srgbClr val="B3C8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8499" y="4715738"/>
            <a:ext cx="71810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xfrm>
            <a:off x="268525" y="1177198"/>
            <a:ext cx="80457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lvl1pPr lvl="0" algn="l" rtl="0">
              <a:buNone/>
              <a:defRPr>
                <a:solidFill>
                  <a:schemeClr val="dk2"/>
                </a:solidFill>
              </a:defRPr>
            </a:lvl1pPr>
            <a:lvl2pPr lvl="1" algn="l" rtl="0">
              <a:buNone/>
              <a:defRPr>
                <a:solidFill>
                  <a:schemeClr val="dk2"/>
                </a:solidFill>
              </a:defRPr>
            </a:lvl2pPr>
            <a:lvl3pPr lvl="2" algn="l" rtl="0">
              <a:buNone/>
              <a:defRPr>
                <a:solidFill>
                  <a:schemeClr val="dk2"/>
                </a:solidFill>
              </a:defRPr>
            </a:lvl3pPr>
            <a:lvl4pPr lvl="3" algn="l" rtl="0">
              <a:buNone/>
              <a:defRPr>
                <a:solidFill>
                  <a:schemeClr val="dk2"/>
                </a:solidFill>
              </a:defRPr>
            </a:lvl4pPr>
            <a:lvl5pPr lvl="4" algn="l" rtl="0">
              <a:buNone/>
              <a:defRPr>
                <a:solidFill>
                  <a:schemeClr val="dk2"/>
                </a:solidFill>
              </a:defRPr>
            </a:lvl5pPr>
            <a:lvl6pPr lvl="5" algn="l" rtl="0">
              <a:buNone/>
              <a:defRPr>
                <a:solidFill>
                  <a:schemeClr val="dk2"/>
                </a:solidFill>
              </a:defRPr>
            </a:lvl6pPr>
            <a:lvl7pPr lvl="6" algn="l" rtl="0">
              <a:buNone/>
              <a:defRPr>
                <a:solidFill>
                  <a:schemeClr val="dk2"/>
                </a:solidFill>
              </a:defRPr>
            </a:lvl7pPr>
            <a:lvl8pPr lvl="7" algn="l" rtl="0">
              <a:buNone/>
              <a:defRPr>
                <a:solidFill>
                  <a:schemeClr val="dk2"/>
                </a:solidFill>
              </a:defRPr>
            </a:lvl8pPr>
            <a:lvl9pPr lvl="8" algn="l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wiseAI/Flowi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rmingham-AI/research-compas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1303800" y="894625"/>
            <a:ext cx="70305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!!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3277400" y="235675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Don’t forget a name tag!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1788000" y="2665100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Grab a 🍻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72DB-08B4-1C53-6BCA-57B6C42F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030500" cy="707711"/>
          </a:xfrm>
        </p:spPr>
        <p:txBody>
          <a:bodyPr/>
          <a:lstStyle/>
          <a:p>
            <a:r>
              <a:rPr lang="en-US" dirty="0"/>
              <a:t>Introduction to No-Code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63FC7-BB49-5188-506A-2FF79B7A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410789"/>
            <a:ext cx="7030500" cy="312086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What is No-Code Development?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Building applications without traditional programming.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Utilizes visual interfaces and pre-built components.</a:t>
            </a:r>
          </a:p>
          <a:p>
            <a:pPr marL="615950" lvl="1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Why No-Code?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Faster development cycles.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Accessibility for non-developers.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Reduces dependency on technical resources</a:t>
            </a:r>
          </a:p>
          <a:p>
            <a:pPr marL="6159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0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3CDC55-8814-56DD-3E43-271C0182116A}"/>
              </a:ext>
            </a:extLst>
          </p:cNvPr>
          <p:cNvSpPr txBox="1">
            <a:spLocks/>
          </p:cNvSpPr>
          <p:nvPr/>
        </p:nvSpPr>
        <p:spPr>
          <a:xfrm>
            <a:off x="1303800" y="692334"/>
            <a:ext cx="7030500" cy="60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Why Flowise?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9EC6D9-D7A0-D942-EF2D-58EA525DA912}"/>
              </a:ext>
            </a:extLst>
          </p:cNvPr>
          <p:cNvSpPr txBox="1">
            <a:spLocks/>
          </p:cNvSpPr>
          <p:nvPr/>
        </p:nvSpPr>
        <p:spPr>
          <a:xfrm>
            <a:off x="1303800" y="1625163"/>
            <a:ext cx="7030500" cy="341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400" dirty="0"/>
              <a:t>A no-code &amp; open-source platform for developing AI applications</a:t>
            </a:r>
            <a:endParaRPr lang="en-US" sz="1400" i="1" dirty="0"/>
          </a:p>
          <a:p>
            <a:pPr>
              <a:lnSpc>
                <a:spcPct val="200000"/>
              </a:lnSpc>
            </a:pPr>
            <a:r>
              <a:rPr lang="en-US" sz="1400" i="1" dirty="0"/>
              <a:t>Visual Workflow Builder: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Drag-and-drop interface for creating workflows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Pre-Built Integrations: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Integrates with popular frameworks (e.g. </a:t>
            </a:r>
            <a:r>
              <a:rPr lang="en-US" dirty="0" err="1"/>
              <a:t>LangChain</a:t>
            </a:r>
            <a:r>
              <a:rPr lang="en-US" dirty="0"/>
              <a:t>) and vector stores (e.g. Chroma DB)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Customizable Templates: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Ready-to-use templates for AI agentic workflows</a:t>
            </a:r>
          </a:p>
        </p:txBody>
      </p:sp>
    </p:spTree>
    <p:extLst>
      <p:ext uri="{BB962C8B-B14F-4D97-AF65-F5344CB8AC3E}">
        <p14:creationId xmlns:p14="http://schemas.microsoft.com/office/powerpoint/2010/main" val="416073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1CBA-38F4-716F-8028-485538C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030500" cy="603208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Using No-Code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37F3-4010-163D-EF58-8E5D9044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404257"/>
            <a:ext cx="7030500" cy="312739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Speed and Efficiency: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Rapid prototyping and deployment.</a:t>
            </a:r>
          </a:p>
          <a:p>
            <a:pPr>
              <a:lnSpc>
                <a:spcPct val="200000"/>
              </a:lnSpc>
            </a:pPr>
            <a:r>
              <a:rPr lang="en-US" dirty="0"/>
              <a:t>Cost-Effective: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Reduces the need for extensive development resources.</a:t>
            </a:r>
          </a:p>
          <a:p>
            <a:pPr>
              <a:lnSpc>
                <a:spcPct val="200000"/>
              </a:lnSpc>
            </a:pPr>
            <a:r>
              <a:rPr lang="en-US" dirty="0"/>
              <a:t>Empowers Non-Developers: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Enables business users to create solutions without coding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Flexibility and Adaptability: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Easy to modify and iterate on workflows.</a:t>
            </a:r>
          </a:p>
        </p:txBody>
      </p:sp>
    </p:spTree>
    <p:extLst>
      <p:ext uri="{BB962C8B-B14F-4D97-AF65-F5344CB8AC3E}">
        <p14:creationId xmlns:p14="http://schemas.microsoft.com/office/powerpoint/2010/main" val="280002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09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use Flowise?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085B-B015-3419-506A-ED8B9C653ABF}"/>
              </a:ext>
            </a:extLst>
          </p:cNvPr>
          <p:cNvSpPr txBox="1"/>
          <p:nvPr/>
        </p:nvSpPr>
        <p:spPr>
          <a:xfrm>
            <a:off x="3095898" y="4709160"/>
            <a:ext cx="353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https://github.com/FlowiseAI/Flowise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3AF4E-91CC-3B05-A6AE-ACE4532BAC6E}"/>
              </a:ext>
            </a:extLst>
          </p:cNvPr>
          <p:cNvSpPr txBox="1"/>
          <p:nvPr/>
        </p:nvSpPr>
        <p:spPr>
          <a:xfrm>
            <a:off x="1303800" y="1306286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Clone the Flowise repo (https://github.com/FlowiseAI/Flowise.git)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15F56-7E15-297B-2C20-AD1A00FDBD95}"/>
              </a:ext>
            </a:extLst>
          </p:cNvPr>
          <p:cNvSpPr txBox="1"/>
          <p:nvPr/>
        </p:nvSpPr>
        <p:spPr>
          <a:xfrm>
            <a:off x="1303800" y="1650477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Compose with Docker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DDBF-D90B-89DB-8C72-188565CA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2" y="2131595"/>
            <a:ext cx="7528715" cy="21918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1192765" y="711461"/>
            <a:ext cx="7030500" cy="588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Flowise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CBD9-ECA1-6EE4-0809-C4EF7E0F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53" y="1371184"/>
            <a:ext cx="6752911" cy="37723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/>
        </p:nvSpPr>
        <p:spPr>
          <a:xfrm>
            <a:off x="871825" y="2247075"/>
            <a:ext cx="18345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Integrate in webpage</a:t>
            </a:r>
            <a:endParaRPr sz="22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276025" y="4620300"/>
            <a:ext cx="414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3"/>
              </a:rPr>
              <a:t>https://github.com/Birmingham-AI/research-compass</a:t>
            </a:r>
            <a:br>
              <a:rPr lang="en-GB" sz="800"/>
            </a:br>
            <a:br>
              <a:rPr lang="en-GB" sz="800"/>
            </a:br>
            <a:r>
              <a:rPr lang="en-GB" sz="600"/>
              <a:t>Inspired from - https://github.com/assafelovic/gpt-researcher</a:t>
            </a:r>
            <a:endParaRPr sz="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43A34-4F89-4AE1-978C-D66B4DC9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327" y="0"/>
            <a:ext cx="5051673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/>
        </p:nvSpPr>
        <p:spPr>
          <a:xfrm>
            <a:off x="1667375" y="710600"/>
            <a:ext cx="6078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Interested in facilitating our next event?! 🔥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3347775" y="1983225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We’re looking for volunteers!</a:t>
            </a:r>
            <a:endParaRPr sz="1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550" y="2469425"/>
            <a:ext cx="2347850" cy="2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3315300" y="145830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See you at the next event…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1788000" y="2527375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Thanks for coming!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00288E"/>
                </a:solidFill>
                <a:latin typeface="Arial"/>
                <a:ea typeface="Arial"/>
                <a:cs typeface="Arial"/>
                <a:sym typeface="Arial"/>
              </a:rPr>
              <a:t>Wifi information 💻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2035050" y="2108850"/>
            <a:ext cx="5568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SSID: HWP-Guest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PASS: hardwarepark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1733900" y="676475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word from our sponsors ❤️</a:t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75" y="1521872"/>
            <a:ext cx="7233451" cy="2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What is this group?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1113"/>
            <a:ext cx="45720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319" name="Google Shape;319;p20" descr="Forms response chart. Question title: For our sessions, what are you most interested in?. Number of responses: 23 responses." title="For our sessions, what are you most interested in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5" y="912850"/>
            <a:ext cx="7926600" cy="376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326" name="Google Shape;326;p21" descr="Forms response chart. Question title: With what language(s) do you primarily work?. Number of responses: 23 responses." title="With what language(s) do you primarily work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0" y="953475"/>
            <a:ext cx="6599404" cy="403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01" y="224638"/>
            <a:ext cx="7429499" cy="46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ctrTitle"/>
          </p:nvPr>
        </p:nvSpPr>
        <p:spPr>
          <a:xfrm>
            <a:off x="195943" y="1352288"/>
            <a:ext cx="5061857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Developing AI apps with open-source no-code tools</a:t>
            </a:r>
            <a:endParaRPr sz="2800" dirty="0"/>
          </a:p>
        </p:txBody>
      </p:sp>
      <p:sp>
        <p:nvSpPr>
          <p:cNvPr id="339" name="Google Shape;339;p23"/>
          <p:cNvSpPr txBox="1">
            <a:spLocks noGrp="1"/>
          </p:cNvSpPr>
          <p:nvPr>
            <p:ph type="subTitle" idx="1"/>
          </p:nvPr>
        </p:nvSpPr>
        <p:spPr>
          <a:xfrm>
            <a:off x="957900" y="3593883"/>
            <a:ext cx="42999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Yashwanth Mamidi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Senior Data Analyst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Pfizer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27C2F-0722-FACF-059D-E39D031A2A1D}"/>
              </a:ext>
            </a:extLst>
          </p:cNvPr>
          <p:cNvSpPr txBox="1"/>
          <p:nvPr/>
        </p:nvSpPr>
        <p:spPr>
          <a:xfrm>
            <a:off x="855617" y="2867297"/>
            <a:ext cx="414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(Empowering Innovation without writing code)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3D1C-B062-EE6E-11AF-AE17A76F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3312000" cy="7077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B6149-B7FD-C6A5-0E9D-5163CA41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799" y="1443446"/>
            <a:ext cx="3901749" cy="30880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Introduction to No-Code development</a:t>
            </a:r>
          </a:p>
          <a:p>
            <a:pPr>
              <a:lnSpc>
                <a:spcPct val="200000"/>
              </a:lnSpc>
            </a:pPr>
            <a:r>
              <a:rPr lang="en-US" dirty="0"/>
              <a:t>Why Flowise?</a:t>
            </a:r>
          </a:p>
          <a:p>
            <a:pPr>
              <a:lnSpc>
                <a:spcPct val="200000"/>
              </a:lnSpc>
            </a:pPr>
            <a:r>
              <a:rPr lang="en-US" dirty="0"/>
              <a:t>Benefits of Using No-Code Tools</a:t>
            </a:r>
          </a:p>
          <a:p>
            <a:pPr>
              <a:lnSpc>
                <a:spcPct val="200000"/>
              </a:lnSpc>
            </a:pPr>
            <a:r>
              <a:rPr lang="en-US" dirty="0"/>
              <a:t>Getting Started with Flowise</a:t>
            </a:r>
          </a:p>
          <a:p>
            <a:pPr>
              <a:lnSpc>
                <a:spcPct val="200000"/>
              </a:lnSpc>
            </a:pPr>
            <a:r>
              <a:rPr lang="en-US" dirty="0"/>
              <a:t>Q&amp;A</a:t>
            </a:r>
          </a:p>
        </p:txBody>
      </p:sp>
      <p:pic>
        <p:nvPicPr>
          <p:cNvPr id="4" name="Google Shape;420;p34">
            <a:extLst>
              <a:ext uri="{FF2B5EF4-FFF2-40B4-BE49-F238E27FC236}">
                <a16:creationId xmlns:a16="http://schemas.microsoft.com/office/drawing/2014/main" id="{E31B47D4-8C9F-8D9B-1F47-C82CF03142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476" y="2021962"/>
            <a:ext cx="1949600" cy="109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84576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323</Words>
  <Application>Microsoft Office PowerPoint</Application>
  <PresentationFormat>On-screen Show (16:9)</PresentationFormat>
  <Paragraphs>62</Paragraphs>
  <Slides>17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Inter Tight SemiBold</vt:lpstr>
      <vt:lpstr>Nunito</vt:lpstr>
      <vt:lpstr>Inter Tight Medium</vt:lpstr>
      <vt:lpstr>Inter Tight</vt:lpstr>
      <vt:lpstr>Arial</vt:lpstr>
      <vt:lpstr>Maven Pro</vt:lpstr>
      <vt:lpstr>Momentum</vt:lpstr>
      <vt:lpstr>Welcome !!</vt:lpstr>
      <vt:lpstr>Wifi information 💻</vt:lpstr>
      <vt:lpstr>A word from our sponsors ❤️</vt:lpstr>
      <vt:lpstr>tl;dr | What is this group?</vt:lpstr>
      <vt:lpstr>tl;dr | Why are we meeting?</vt:lpstr>
      <vt:lpstr>tl;dr | Why are we meeting?</vt:lpstr>
      <vt:lpstr>PowerPoint Presentation</vt:lpstr>
      <vt:lpstr>Developing AI apps with open-source no-code tools</vt:lpstr>
      <vt:lpstr>Agenda</vt:lpstr>
      <vt:lpstr>Introduction to No-Code Development</vt:lpstr>
      <vt:lpstr>PowerPoint Presentation</vt:lpstr>
      <vt:lpstr>Benefits of Using No-Code Tools</vt:lpstr>
      <vt:lpstr>How to use Flowise?</vt:lpstr>
      <vt:lpstr>Flowise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Karthik Kumar</cp:lastModifiedBy>
  <cp:revision>5</cp:revision>
  <dcterms:modified xsi:type="dcterms:W3CDTF">2024-09-15T03:20:54Z</dcterms:modified>
</cp:coreProperties>
</file>